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B843-2369-A8C7-6205-C50697D10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BBC37-2D45-E2C6-EE23-5C7DCEDB2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4B41B-E4CA-61F6-2739-18699C70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1B41-E0B4-0182-1D8A-4E820E77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5250-2E65-B6E5-A433-8F789C28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9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3839-F20B-CAED-93EA-6FB3DB01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FD63D-A71A-1290-3472-CD1A0235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3FEB5-28AF-2CE1-62C7-DCFA6DDE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BFFAF-6C10-2372-2B91-2632F0C0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2FE2B-7CAC-021F-2C84-490F675D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87A94-DAC7-A0B6-77EA-0CF255170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6A070-3BAD-3875-7DDC-BC39D8630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C4E06-1415-0CF4-ADB6-4D778524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898BF-CF10-7FFB-FE32-F32100E6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322A5-62D0-30A9-B787-95134F4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90A5-3019-E0A5-2799-92B6AED9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CEBA-92FF-81B2-5DB3-025EBA4C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5168F-0A69-B313-0731-F49DFFC5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47867-F419-EB21-4451-D1945FBC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FC35A-0171-E995-B251-1A2F3E7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8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2336-2368-0CAF-5F4A-4EDB676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8F50-B5C0-2A45-17E9-A354EC273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4BF5A-2EE2-CD90-D24F-785B7331A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0631C-3691-C177-AC54-3BED4354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A41D0-F297-DDF1-D456-B5BA96D7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7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4A73-DDE0-CACB-A87F-7805024B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DE80-DD7A-A2AD-AFCE-F6F7FE0DD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7FADE-7F1F-3F66-6092-5A6E4A7C0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9CBE8-6518-41A4-6F59-3F6325AF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E50A8-8C82-B68F-9A30-BCA9957C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68085-D26B-AA46-BC85-B0F711A5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6AD8-AB7A-E878-68E3-40F75F49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02F40-30B2-098C-DE53-A0D5D15D1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4C530-18BD-E5D0-D555-B416FBFFF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47327-481C-2B9E-090E-9494B2C22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BA83C-8D05-3299-A4E3-3F99395D0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D5F37-34B4-090B-42E0-97CA4391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F4EF3-2878-07C7-1A5D-273B14D5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208FCF-A2DB-F556-8DF0-29291E6F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2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B95F-EF84-7569-79CB-C8312352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4DB37-8310-C033-0A16-C6D1903B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87C0E-E923-0CCF-4F7A-73CA2266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8DA2B-9593-D5FB-CC81-C08E525A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3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95DA0-4A7A-E3B4-A258-8140C910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2F108-FF3D-709D-F472-F81F6B91B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F1F3E-A192-CFCA-DEA9-7889F160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6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EE3DA-5F3B-496E-FCB7-949670F5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CF406-62B1-3CB2-B73B-C209F4EA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C98AD-8D4B-BB49-9D3A-2ECD96EB0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214DD-E112-6459-E346-ADF9F05E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33308-A5C2-186D-ACC6-99E35E2F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A361B-592B-BD1E-3FCF-0871C52B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6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45A4-19DF-A307-7264-6EFC915B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0BAB5-F4CD-BCDD-4542-F6A9F6131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6136E-A951-6984-9470-34A9485E1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5DDB6-BB7D-B86F-962C-0E11059B0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A293C-E52D-11E8-40E8-9E18187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13549-1F49-38EE-BD65-E5CC5E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9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76FB5-9960-A95E-F3FC-12616C09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F867F-40BC-0A62-CC9E-30EBC1620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BB9BC-9FD6-C359-4592-39CABF699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86506-9C41-4A43-A557-67AC4F0C098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D54E0-91AB-662C-B1F3-E14A2B62B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23660-4C2D-1650-B594-79120F918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0734F18-901D-090A-2211-A27F1A78F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06" b="16509"/>
          <a:stretch/>
        </p:blipFill>
        <p:spPr>
          <a:xfrm>
            <a:off x="8796962" y="550800"/>
            <a:ext cx="2727184" cy="1376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E3EFFC8-552D-E7DD-9887-CE1879C043A8}"/>
              </a:ext>
            </a:extLst>
          </p:cNvPr>
          <p:cNvGrpSpPr/>
          <p:nvPr/>
        </p:nvGrpSpPr>
        <p:grpSpPr>
          <a:xfrm>
            <a:off x="718979" y="550800"/>
            <a:ext cx="2624937" cy="2009520"/>
            <a:chOff x="475462" y="321578"/>
            <a:chExt cx="2624937" cy="20095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F12C99-99D5-A0C6-FFB5-BA81A239A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384"/>
            <a:stretch/>
          </p:blipFill>
          <p:spPr>
            <a:xfrm>
              <a:off x="475462" y="321578"/>
              <a:ext cx="2624937" cy="20095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6" name="Picture 15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7DD0C814-9087-DDEA-C8F1-D388EF0BA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14" y="485136"/>
              <a:ext cx="2220430" cy="51339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EF0814-5854-B8F4-3FFB-6289C05B315E}"/>
              </a:ext>
            </a:extLst>
          </p:cNvPr>
          <p:cNvGrpSpPr/>
          <p:nvPr/>
        </p:nvGrpSpPr>
        <p:grpSpPr>
          <a:xfrm>
            <a:off x="3567622" y="550800"/>
            <a:ext cx="5056755" cy="3563427"/>
            <a:chOff x="3567622" y="278246"/>
            <a:chExt cx="5056755" cy="3563427"/>
          </a:xfrm>
        </p:grpSpPr>
        <p:pic>
          <p:nvPicPr>
            <p:cNvPr id="7" name="Picture 6" descr="A child standing on a bridge with a river and a town in the background&#10;&#10;Description automatically generated">
              <a:extLst>
                <a:ext uri="{FF2B5EF4-FFF2-40B4-BE49-F238E27FC236}">
                  <a16:creationId xmlns:a16="http://schemas.microsoft.com/office/drawing/2014/main" id="{649C5E8F-993A-071B-AC50-ED3D5BBA1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4" b="9027"/>
            <a:stretch/>
          </p:blipFill>
          <p:spPr>
            <a:xfrm>
              <a:off x="3567622" y="278246"/>
              <a:ext cx="5056755" cy="356342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D32FDA01-2142-B177-C9A8-BE98D2B2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090" y="414214"/>
              <a:ext cx="4966287" cy="1035968"/>
            </a:xfrm>
            <a:prstGeom prst="rect">
              <a:avLst/>
            </a:prstGeom>
          </p:spPr>
        </p:pic>
      </p:grpSp>
      <p:pic>
        <p:nvPicPr>
          <p:cNvPr id="18" name="Picture 17" descr="A person standing on a cliff overlooking the ocean&#10;&#10;Description automatically generated">
            <a:extLst>
              <a:ext uri="{FF2B5EF4-FFF2-40B4-BE49-F238E27FC236}">
                <a16:creationId xmlns:a16="http://schemas.microsoft.com/office/drawing/2014/main" id="{10A4F3E0-E256-1B55-F39A-4913F891C1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7" r="1910" b="27626"/>
          <a:stretch/>
        </p:blipFill>
        <p:spPr>
          <a:xfrm>
            <a:off x="718979" y="2723878"/>
            <a:ext cx="2624937" cy="1390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370F9B9C-8DE2-DDEB-A0CB-CD60CEC127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630" y="630313"/>
            <a:ext cx="2359847" cy="498777"/>
          </a:xfrm>
          <a:prstGeom prst="rect">
            <a:avLst/>
          </a:prstGeom>
        </p:spPr>
      </p:pic>
      <p:pic>
        <p:nvPicPr>
          <p:cNvPr id="25" name="Picture 24" descr="A child sitting on the floor reading a book&#10;&#10;Description automatically generated">
            <a:extLst>
              <a:ext uri="{FF2B5EF4-FFF2-40B4-BE49-F238E27FC236}">
                <a16:creationId xmlns:a16="http://schemas.microsoft.com/office/drawing/2014/main" id="{05228ED1-DA8A-D63A-1BF0-A45C29587F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62" y="2072335"/>
            <a:ext cx="2727184" cy="2041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452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45335C5-A09C-97C3-8BD8-FE05C6CEBCFF}"/>
              </a:ext>
            </a:extLst>
          </p:cNvPr>
          <p:cNvGrpSpPr/>
          <p:nvPr/>
        </p:nvGrpSpPr>
        <p:grpSpPr>
          <a:xfrm>
            <a:off x="1277526" y="1529004"/>
            <a:ext cx="4494625" cy="3950253"/>
            <a:chOff x="906051" y="1478997"/>
            <a:chExt cx="4494625" cy="3950253"/>
          </a:xfrm>
        </p:grpSpPr>
        <p:pic>
          <p:nvPicPr>
            <p:cNvPr id="2" name="Picture 1" descr="A person with her hands up&#10;&#10;Description automatically generated">
              <a:extLst>
                <a:ext uri="{FF2B5EF4-FFF2-40B4-BE49-F238E27FC236}">
                  <a16:creationId xmlns:a16="http://schemas.microsoft.com/office/drawing/2014/main" id="{F8735A69-B502-75AA-CE9A-2949176FC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6" r="26435"/>
            <a:stretch/>
          </p:blipFill>
          <p:spPr>
            <a:xfrm>
              <a:off x="1316455" y="1683166"/>
              <a:ext cx="3491668" cy="3491668"/>
            </a:xfrm>
            <a:prstGeom prst="ellipse">
              <a:avLst/>
            </a:prstGeom>
            <a:ln w="76200">
              <a:solidFill>
                <a:schemeClr val="bg2"/>
              </a:solidFill>
            </a:ln>
          </p:spPr>
        </p:pic>
        <p:pic>
          <p:nvPicPr>
            <p:cNvPr id="3074" name="Picture 2" descr="Caltech (@Caltech) / X">
              <a:extLst>
                <a:ext uri="{FF2B5EF4-FFF2-40B4-BE49-F238E27FC236}">
                  <a16:creationId xmlns:a16="http://schemas.microsoft.com/office/drawing/2014/main" id="{31B1B275-243A-379D-ED1D-3BC16DD29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51" y="1478997"/>
              <a:ext cx="1357256" cy="1357256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Youtube Play Button PNGs for Free Download">
              <a:extLst>
                <a:ext uri="{FF2B5EF4-FFF2-40B4-BE49-F238E27FC236}">
                  <a16:creationId xmlns:a16="http://schemas.microsoft.com/office/drawing/2014/main" id="{EC615A40-3F24-7BB4-7470-B35825AA8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85" b="23962"/>
            <a:stretch/>
          </p:blipFill>
          <p:spPr bwMode="auto">
            <a:xfrm>
              <a:off x="3062290" y="3178969"/>
              <a:ext cx="2338386" cy="2250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181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52C5FE-692C-CD08-3941-10D0DAFE07ED}"/>
              </a:ext>
            </a:extLst>
          </p:cNvPr>
          <p:cNvGrpSpPr/>
          <p:nvPr/>
        </p:nvGrpSpPr>
        <p:grpSpPr>
          <a:xfrm>
            <a:off x="2875410" y="1747129"/>
            <a:ext cx="3136392" cy="3139196"/>
            <a:chOff x="2875410" y="1747129"/>
            <a:chExt cx="3220590" cy="31391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85A214-348A-D81D-7F04-38A9D1760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8360"/>
            <a:stretch/>
          </p:blipFill>
          <p:spPr>
            <a:xfrm>
              <a:off x="2875410" y="2579095"/>
              <a:ext cx="3220590" cy="23072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6CCBFA-0EFA-7559-9682-3C6848955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396" y="1747129"/>
              <a:ext cx="1999478" cy="1999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597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B770DD4-802F-AD8E-21F2-602510A4E0FD}"/>
              </a:ext>
            </a:extLst>
          </p:cNvPr>
          <p:cNvSpPr/>
          <p:nvPr/>
        </p:nvSpPr>
        <p:spPr>
          <a:xfrm>
            <a:off x="4282451" y="993430"/>
            <a:ext cx="3847413" cy="384741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3458818"/>
                      <a:gd name="connsiteY0" fmla="*/ 1729409 h 3458818"/>
                      <a:gd name="connsiteX1" fmla="*/ 1729409 w 3458818"/>
                      <a:gd name="connsiteY1" fmla="*/ 0 h 3458818"/>
                      <a:gd name="connsiteX2" fmla="*/ 3458818 w 3458818"/>
                      <a:gd name="connsiteY2" fmla="*/ 1729409 h 3458818"/>
                      <a:gd name="connsiteX3" fmla="*/ 1729409 w 3458818"/>
                      <a:gd name="connsiteY3" fmla="*/ 3458818 h 3458818"/>
                      <a:gd name="connsiteX4" fmla="*/ 0 w 3458818"/>
                      <a:gd name="connsiteY4" fmla="*/ 1729409 h 3458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58818" h="3458818" fill="none" extrusionOk="0">
                        <a:moveTo>
                          <a:pt x="0" y="1729409"/>
                        </a:moveTo>
                        <a:cubicBezTo>
                          <a:pt x="-118678" y="662651"/>
                          <a:pt x="735366" y="-77162"/>
                          <a:pt x="1729409" y="0"/>
                        </a:cubicBezTo>
                        <a:cubicBezTo>
                          <a:pt x="2701157" y="20390"/>
                          <a:pt x="3524269" y="819494"/>
                          <a:pt x="3458818" y="1729409"/>
                        </a:cubicBezTo>
                        <a:cubicBezTo>
                          <a:pt x="3465226" y="2635795"/>
                          <a:pt x="2605427" y="3393050"/>
                          <a:pt x="1729409" y="3458818"/>
                        </a:cubicBezTo>
                        <a:cubicBezTo>
                          <a:pt x="610400" y="3551751"/>
                          <a:pt x="52096" y="2828140"/>
                          <a:pt x="0" y="1729409"/>
                        </a:cubicBezTo>
                        <a:close/>
                      </a:path>
                      <a:path w="3458818" h="3458818" stroke="0" extrusionOk="0">
                        <a:moveTo>
                          <a:pt x="0" y="1729409"/>
                        </a:moveTo>
                        <a:cubicBezTo>
                          <a:pt x="-10452" y="790879"/>
                          <a:pt x="823673" y="-43131"/>
                          <a:pt x="1729409" y="0"/>
                        </a:cubicBezTo>
                        <a:cubicBezTo>
                          <a:pt x="2724487" y="56896"/>
                          <a:pt x="3539638" y="714504"/>
                          <a:pt x="3458818" y="1729409"/>
                        </a:cubicBezTo>
                        <a:cubicBezTo>
                          <a:pt x="3490781" y="2524542"/>
                          <a:pt x="2814776" y="3570630"/>
                          <a:pt x="1729409" y="3458818"/>
                        </a:cubicBezTo>
                        <a:cubicBezTo>
                          <a:pt x="769039" y="3493402"/>
                          <a:pt x="-24390" y="2660563"/>
                          <a:pt x="0" y="172940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B4D043-6BEB-4DCA-605A-BFF2AC50EE53}"/>
              </a:ext>
            </a:extLst>
          </p:cNvPr>
          <p:cNvSpPr/>
          <p:nvPr/>
        </p:nvSpPr>
        <p:spPr>
          <a:xfrm>
            <a:off x="460593" y="902033"/>
            <a:ext cx="2526967" cy="252696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2526967"/>
                      <a:gd name="connsiteY0" fmla="*/ 1263484 h 2526967"/>
                      <a:gd name="connsiteX1" fmla="*/ 1263484 w 2526967"/>
                      <a:gd name="connsiteY1" fmla="*/ 0 h 2526967"/>
                      <a:gd name="connsiteX2" fmla="*/ 2526968 w 2526967"/>
                      <a:gd name="connsiteY2" fmla="*/ 1263484 h 2526967"/>
                      <a:gd name="connsiteX3" fmla="*/ 1263484 w 2526967"/>
                      <a:gd name="connsiteY3" fmla="*/ 2526968 h 2526967"/>
                      <a:gd name="connsiteX4" fmla="*/ 0 w 2526967"/>
                      <a:gd name="connsiteY4" fmla="*/ 1263484 h 252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6967" h="2526967" fill="none" extrusionOk="0">
                        <a:moveTo>
                          <a:pt x="0" y="1263484"/>
                        </a:moveTo>
                        <a:cubicBezTo>
                          <a:pt x="-68132" y="501594"/>
                          <a:pt x="502993" y="-124293"/>
                          <a:pt x="1263484" y="0"/>
                        </a:cubicBezTo>
                        <a:cubicBezTo>
                          <a:pt x="1981757" y="25112"/>
                          <a:pt x="2541964" y="576039"/>
                          <a:pt x="2526968" y="1263484"/>
                        </a:cubicBezTo>
                        <a:cubicBezTo>
                          <a:pt x="2536566" y="1888278"/>
                          <a:pt x="1931829" y="2502478"/>
                          <a:pt x="1263484" y="2526968"/>
                        </a:cubicBezTo>
                        <a:cubicBezTo>
                          <a:pt x="546504" y="2537842"/>
                          <a:pt x="14434" y="2001075"/>
                          <a:pt x="0" y="1263484"/>
                        </a:cubicBezTo>
                        <a:close/>
                      </a:path>
                      <a:path w="2526967" h="2526967" stroke="0" extrusionOk="0">
                        <a:moveTo>
                          <a:pt x="0" y="1263484"/>
                        </a:moveTo>
                        <a:cubicBezTo>
                          <a:pt x="-29355" y="612292"/>
                          <a:pt x="653814" y="-76963"/>
                          <a:pt x="1263484" y="0"/>
                        </a:cubicBezTo>
                        <a:cubicBezTo>
                          <a:pt x="1974082" y="18221"/>
                          <a:pt x="2583342" y="523983"/>
                          <a:pt x="2526968" y="1263484"/>
                        </a:cubicBezTo>
                        <a:cubicBezTo>
                          <a:pt x="2546237" y="1864835"/>
                          <a:pt x="2000351" y="2560505"/>
                          <a:pt x="1263484" y="2526968"/>
                        </a:cubicBezTo>
                        <a:cubicBezTo>
                          <a:pt x="549676" y="2632522"/>
                          <a:pt x="-94524" y="1868382"/>
                          <a:pt x="0" y="12634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E7BDAE-21AD-954F-E6C3-B5F29ADB5C3E}"/>
              </a:ext>
            </a:extLst>
          </p:cNvPr>
          <p:cNvSpPr/>
          <p:nvPr/>
        </p:nvSpPr>
        <p:spPr>
          <a:xfrm>
            <a:off x="9647289" y="919475"/>
            <a:ext cx="2211011" cy="221101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2211011"/>
                      <a:gd name="connsiteY0" fmla="*/ 1105506 h 2211011"/>
                      <a:gd name="connsiteX1" fmla="*/ 1105506 w 2211011"/>
                      <a:gd name="connsiteY1" fmla="*/ 0 h 2211011"/>
                      <a:gd name="connsiteX2" fmla="*/ 2211012 w 2211011"/>
                      <a:gd name="connsiteY2" fmla="*/ 1105506 h 2211011"/>
                      <a:gd name="connsiteX3" fmla="*/ 1105506 w 2211011"/>
                      <a:gd name="connsiteY3" fmla="*/ 2211012 h 2211011"/>
                      <a:gd name="connsiteX4" fmla="*/ 0 w 2211011"/>
                      <a:gd name="connsiteY4" fmla="*/ 1105506 h 221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011" h="2211011" fill="none" extrusionOk="0">
                        <a:moveTo>
                          <a:pt x="0" y="1105506"/>
                        </a:moveTo>
                        <a:cubicBezTo>
                          <a:pt x="-30226" y="466521"/>
                          <a:pt x="482011" y="-25658"/>
                          <a:pt x="1105506" y="0"/>
                        </a:cubicBezTo>
                        <a:cubicBezTo>
                          <a:pt x="1740854" y="30416"/>
                          <a:pt x="2248172" y="520621"/>
                          <a:pt x="2211012" y="1105506"/>
                        </a:cubicBezTo>
                        <a:cubicBezTo>
                          <a:pt x="2214435" y="1690021"/>
                          <a:pt x="1622530" y="2133254"/>
                          <a:pt x="1105506" y="2211012"/>
                        </a:cubicBezTo>
                        <a:cubicBezTo>
                          <a:pt x="475168" y="2222231"/>
                          <a:pt x="34153" y="1810204"/>
                          <a:pt x="0" y="1105506"/>
                        </a:cubicBezTo>
                        <a:close/>
                      </a:path>
                      <a:path w="2211011" h="2211011" stroke="0" extrusionOk="0">
                        <a:moveTo>
                          <a:pt x="0" y="1105506"/>
                        </a:moveTo>
                        <a:cubicBezTo>
                          <a:pt x="-50061" y="574439"/>
                          <a:pt x="538147" y="-37720"/>
                          <a:pt x="1105506" y="0"/>
                        </a:cubicBezTo>
                        <a:cubicBezTo>
                          <a:pt x="1763564" y="67650"/>
                          <a:pt x="2276630" y="446417"/>
                          <a:pt x="2211012" y="1105506"/>
                        </a:cubicBezTo>
                        <a:cubicBezTo>
                          <a:pt x="2221573" y="1663197"/>
                          <a:pt x="1799469" y="2282619"/>
                          <a:pt x="1105506" y="2211012"/>
                        </a:cubicBezTo>
                        <a:cubicBezTo>
                          <a:pt x="491531" y="2233570"/>
                          <a:pt x="-40976" y="1675786"/>
                          <a:pt x="0" y="110550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609915-37E8-86B3-E665-0D5DB55FC92B}"/>
              </a:ext>
            </a:extLst>
          </p:cNvPr>
          <p:cNvGrpSpPr/>
          <p:nvPr/>
        </p:nvGrpSpPr>
        <p:grpSpPr>
          <a:xfrm>
            <a:off x="8883704" y="2801955"/>
            <a:ext cx="2560480" cy="2136651"/>
            <a:chOff x="8430283" y="3310061"/>
            <a:chExt cx="3195060" cy="26661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A1CF11-30E8-4A74-2A2A-764C0BD98A61}"/>
                </a:ext>
              </a:extLst>
            </p:cNvPr>
            <p:cNvSpPr/>
            <p:nvPr/>
          </p:nvSpPr>
          <p:spPr>
            <a:xfrm>
              <a:off x="8430283" y="3310061"/>
              <a:ext cx="1627586" cy="162758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381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custGeom>
                      <a:avLst/>
                      <a:gdLst>
                        <a:gd name="connsiteX0" fmla="*/ 0 w 1304326"/>
                        <a:gd name="connsiteY0" fmla="*/ 652163 h 1304326"/>
                        <a:gd name="connsiteX1" fmla="*/ 652163 w 1304326"/>
                        <a:gd name="connsiteY1" fmla="*/ 0 h 1304326"/>
                        <a:gd name="connsiteX2" fmla="*/ 1304326 w 1304326"/>
                        <a:gd name="connsiteY2" fmla="*/ 652163 h 1304326"/>
                        <a:gd name="connsiteX3" fmla="*/ 652163 w 1304326"/>
                        <a:gd name="connsiteY3" fmla="*/ 1304326 h 1304326"/>
                        <a:gd name="connsiteX4" fmla="*/ 0 w 1304326"/>
                        <a:gd name="connsiteY4" fmla="*/ 652163 h 13043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04326" h="1304326" fill="none" extrusionOk="0">
                          <a:moveTo>
                            <a:pt x="0" y="652163"/>
                          </a:moveTo>
                          <a:cubicBezTo>
                            <a:pt x="-21730" y="271544"/>
                            <a:pt x="260528" y="-62366"/>
                            <a:pt x="652163" y="0"/>
                          </a:cubicBezTo>
                          <a:cubicBezTo>
                            <a:pt x="1017550" y="6388"/>
                            <a:pt x="1331003" y="310411"/>
                            <a:pt x="1304326" y="652163"/>
                          </a:cubicBezTo>
                          <a:cubicBezTo>
                            <a:pt x="1306756" y="993862"/>
                            <a:pt x="957532" y="1258758"/>
                            <a:pt x="652163" y="1304326"/>
                          </a:cubicBezTo>
                          <a:cubicBezTo>
                            <a:pt x="258274" y="1323441"/>
                            <a:pt x="11428" y="1043845"/>
                            <a:pt x="0" y="652163"/>
                          </a:cubicBezTo>
                          <a:close/>
                        </a:path>
                        <a:path w="1304326" h="1304326" stroke="0" extrusionOk="0">
                          <a:moveTo>
                            <a:pt x="0" y="652163"/>
                          </a:moveTo>
                          <a:cubicBezTo>
                            <a:pt x="-15030" y="315848"/>
                            <a:pt x="332748" y="-35598"/>
                            <a:pt x="652163" y="0"/>
                          </a:cubicBezTo>
                          <a:cubicBezTo>
                            <a:pt x="1050543" y="54401"/>
                            <a:pt x="1318121" y="281780"/>
                            <a:pt x="1304326" y="652163"/>
                          </a:cubicBezTo>
                          <a:cubicBezTo>
                            <a:pt x="1306169" y="1003116"/>
                            <a:pt x="1050235" y="1336857"/>
                            <a:pt x="652163" y="1304326"/>
                          </a:cubicBezTo>
                          <a:cubicBezTo>
                            <a:pt x="287303" y="1335192"/>
                            <a:pt x="-17760" y="994887"/>
                            <a:pt x="0" y="65216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6E6672-145B-5734-F21B-6B89D61B8B85}"/>
                </a:ext>
              </a:extLst>
            </p:cNvPr>
            <p:cNvSpPr/>
            <p:nvPr/>
          </p:nvSpPr>
          <p:spPr>
            <a:xfrm>
              <a:off x="9623730" y="3974639"/>
              <a:ext cx="2001613" cy="200161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381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custGeom>
                      <a:avLst/>
                      <a:gdLst>
                        <a:gd name="connsiteX0" fmla="*/ 0 w 1604067"/>
                        <a:gd name="connsiteY0" fmla="*/ 802034 h 1604067"/>
                        <a:gd name="connsiteX1" fmla="*/ 802034 w 1604067"/>
                        <a:gd name="connsiteY1" fmla="*/ 0 h 1604067"/>
                        <a:gd name="connsiteX2" fmla="*/ 1604068 w 1604067"/>
                        <a:gd name="connsiteY2" fmla="*/ 802034 h 1604067"/>
                        <a:gd name="connsiteX3" fmla="*/ 802034 w 1604067"/>
                        <a:gd name="connsiteY3" fmla="*/ 1604068 h 1604067"/>
                        <a:gd name="connsiteX4" fmla="*/ 0 w 1604067"/>
                        <a:gd name="connsiteY4" fmla="*/ 802034 h 1604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4067" h="1604067" fill="none" extrusionOk="0">
                          <a:moveTo>
                            <a:pt x="0" y="802034"/>
                          </a:moveTo>
                          <a:cubicBezTo>
                            <a:pt x="-44242" y="317467"/>
                            <a:pt x="325971" y="-65652"/>
                            <a:pt x="802034" y="0"/>
                          </a:cubicBezTo>
                          <a:cubicBezTo>
                            <a:pt x="1282124" y="45560"/>
                            <a:pt x="1628339" y="375848"/>
                            <a:pt x="1604068" y="802034"/>
                          </a:cubicBezTo>
                          <a:cubicBezTo>
                            <a:pt x="1604997" y="1237920"/>
                            <a:pt x="1227795" y="1589777"/>
                            <a:pt x="802034" y="1604068"/>
                          </a:cubicBezTo>
                          <a:cubicBezTo>
                            <a:pt x="295904" y="1639895"/>
                            <a:pt x="15147" y="1286737"/>
                            <a:pt x="0" y="802034"/>
                          </a:cubicBezTo>
                          <a:close/>
                        </a:path>
                        <a:path w="1604067" h="1604067" stroke="0" extrusionOk="0">
                          <a:moveTo>
                            <a:pt x="0" y="802034"/>
                          </a:moveTo>
                          <a:cubicBezTo>
                            <a:pt x="-22127" y="394217"/>
                            <a:pt x="377426" y="-16018"/>
                            <a:pt x="802034" y="0"/>
                          </a:cubicBezTo>
                          <a:cubicBezTo>
                            <a:pt x="1273430" y="40508"/>
                            <a:pt x="1643228" y="330118"/>
                            <a:pt x="1604068" y="802034"/>
                          </a:cubicBezTo>
                          <a:cubicBezTo>
                            <a:pt x="1611216" y="1209203"/>
                            <a:pt x="1253620" y="1611481"/>
                            <a:pt x="802034" y="1604068"/>
                          </a:cubicBezTo>
                          <a:cubicBezTo>
                            <a:pt x="347475" y="1680624"/>
                            <a:pt x="-49890" y="1195950"/>
                            <a:pt x="0" y="80203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71BF641-3500-CD9E-7A5A-E48151819767}"/>
              </a:ext>
            </a:extLst>
          </p:cNvPr>
          <p:cNvSpPr/>
          <p:nvPr/>
        </p:nvSpPr>
        <p:spPr>
          <a:xfrm>
            <a:off x="1877298" y="2347053"/>
            <a:ext cx="1827382" cy="182738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1827382"/>
                      <a:gd name="connsiteY0" fmla="*/ 913691 h 1827382"/>
                      <a:gd name="connsiteX1" fmla="*/ 913691 w 1827382"/>
                      <a:gd name="connsiteY1" fmla="*/ 0 h 1827382"/>
                      <a:gd name="connsiteX2" fmla="*/ 1827382 w 1827382"/>
                      <a:gd name="connsiteY2" fmla="*/ 913691 h 1827382"/>
                      <a:gd name="connsiteX3" fmla="*/ 913691 w 1827382"/>
                      <a:gd name="connsiteY3" fmla="*/ 1827382 h 1827382"/>
                      <a:gd name="connsiteX4" fmla="*/ 0 w 1827382"/>
                      <a:gd name="connsiteY4" fmla="*/ 913691 h 1827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7382" h="1827382" fill="none" extrusionOk="0">
                        <a:moveTo>
                          <a:pt x="0" y="913691"/>
                        </a:moveTo>
                        <a:cubicBezTo>
                          <a:pt x="-31570" y="379377"/>
                          <a:pt x="374304" y="-68938"/>
                          <a:pt x="913691" y="0"/>
                        </a:cubicBezTo>
                        <a:cubicBezTo>
                          <a:pt x="1432424" y="17316"/>
                          <a:pt x="1837994" y="416403"/>
                          <a:pt x="1827382" y="913691"/>
                        </a:cubicBezTo>
                        <a:cubicBezTo>
                          <a:pt x="1828626" y="1408845"/>
                          <a:pt x="1386069" y="1800578"/>
                          <a:pt x="913691" y="1827382"/>
                        </a:cubicBezTo>
                        <a:cubicBezTo>
                          <a:pt x="374149" y="1847186"/>
                          <a:pt x="10054" y="1446024"/>
                          <a:pt x="0" y="913691"/>
                        </a:cubicBezTo>
                        <a:close/>
                      </a:path>
                      <a:path w="1827382" h="1827382" stroke="0" extrusionOk="0">
                        <a:moveTo>
                          <a:pt x="0" y="913691"/>
                        </a:moveTo>
                        <a:cubicBezTo>
                          <a:pt x="-30566" y="457607"/>
                          <a:pt x="414262" y="-4532"/>
                          <a:pt x="913691" y="0"/>
                        </a:cubicBezTo>
                        <a:cubicBezTo>
                          <a:pt x="1452659" y="48919"/>
                          <a:pt x="1841351" y="398741"/>
                          <a:pt x="1827382" y="913691"/>
                        </a:cubicBezTo>
                        <a:cubicBezTo>
                          <a:pt x="1844492" y="1332664"/>
                          <a:pt x="1464662" y="1867176"/>
                          <a:pt x="913691" y="1827382"/>
                        </a:cubicBezTo>
                        <a:cubicBezTo>
                          <a:pt x="398601" y="1896442"/>
                          <a:pt x="-12970" y="1405562"/>
                          <a:pt x="0" y="91369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7BBFD1-E326-6830-7196-83BAD4706029}"/>
              </a:ext>
            </a:extLst>
          </p:cNvPr>
          <p:cNvSpPr/>
          <p:nvPr/>
        </p:nvSpPr>
        <p:spPr>
          <a:xfrm>
            <a:off x="612602" y="3536376"/>
            <a:ext cx="1382203" cy="138220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1382203"/>
                      <a:gd name="connsiteY0" fmla="*/ 691102 h 1382203"/>
                      <a:gd name="connsiteX1" fmla="*/ 691102 w 1382203"/>
                      <a:gd name="connsiteY1" fmla="*/ 0 h 1382203"/>
                      <a:gd name="connsiteX2" fmla="*/ 1382204 w 1382203"/>
                      <a:gd name="connsiteY2" fmla="*/ 691102 h 1382203"/>
                      <a:gd name="connsiteX3" fmla="*/ 691102 w 1382203"/>
                      <a:gd name="connsiteY3" fmla="*/ 1382204 h 1382203"/>
                      <a:gd name="connsiteX4" fmla="*/ 0 w 1382203"/>
                      <a:gd name="connsiteY4" fmla="*/ 691102 h 1382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2203" h="1382203" fill="none" extrusionOk="0">
                        <a:moveTo>
                          <a:pt x="0" y="691102"/>
                        </a:moveTo>
                        <a:cubicBezTo>
                          <a:pt x="-17335" y="293111"/>
                          <a:pt x="293559" y="-31442"/>
                          <a:pt x="691102" y="0"/>
                        </a:cubicBezTo>
                        <a:cubicBezTo>
                          <a:pt x="1109594" y="45153"/>
                          <a:pt x="1401833" y="322976"/>
                          <a:pt x="1382204" y="691102"/>
                        </a:cubicBezTo>
                        <a:cubicBezTo>
                          <a:pt x="1383260" y="1064752"/>
                          <a:pt x="1048268" y="1361820"/>
                          <a:pt x="691102" y="1382204"/>
                        </a:cubicBezTo>
                        <a:cubicBezTo>
                          <a:pt x="284249" y="1396476"/>
                          <a:pt x="23116" y="1136507"/>
                          <a:pt x="0" y="691102"/>
                        </a:cubicBezTo>
                        <a:close/>
                      </a:path>
                      <a:path w="1382203" h="1382203" stroke="0" extrusionOk="0">
                        <a:moveTo>
                          <a:pt x="0" y="691102"/>
                        </a:moveTo>
                        <a:cubicBezTo>
                          <a:pt x="-16949" y="336328"/>
                          <a:pt x="351837" y="-37044"/>
                          <a:pt x="691102" y="0"/>
                        </a:cubicBezTo>
                        <a:cubicBezTo>
                          <a:pt x="1112067" y="55939"/>
                          <a:pt x="1423488" y="278881"/>
                          <a:pt x="1382204" y="691102"/>
                        </a:cubicBezTo>
                        <a:cubicBezTo>
                          <a:pt x="1395747" y="1004997"/>
                          <a:pt x="1095994" y="1402128"/>
                          <a:pt x="691102" y="1382204"/>
                        </a:cubicBezTo>
                        <a:cubicBezTo>
                          <a:pt x="300412" y="1441592"/>
                          <a:pt x="-9311" y="1063635"/>
                          <a:pt x="0" y="69110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4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rs and galaxies in space&#10;&#10;Description automatically generated">
            <a:extLst>
              <a:ext uri="{FF2B5EF4-FFF2-40B4-BE49-F238E27FC236}">
                <a16:creationId xmlns:a16="http://schemas.microsoft.com/office/drawing/2014/main" id="{ABFF9993-F515-3527-898E-B37E649F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94" b="38435"/>
          <a:stretch/>
        </p:blipFill>
        <p:spPr>
          <a:xfrm>
            <a:off x="0" y="0"/>
            <a:ext cx="12192000" cy="49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8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A3E759EA-9FF1-0E0E-7D0B-BB5D1200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4" y="1577169"/>
            <a:ext cx="11941381" cy="2761011"/>
          </a:xfrm>
          <a:prstGeom prst="rect">
            <a:avLst/>
          </a:prstGeom>
        </p:spPr>
      </p:pic>
      <p:pic>
        <p:nvPicPr>
          <p:cNvPr id="7" name="Picture 6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E466E8C2-F3D3-6CBD-472A-C350D388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5" y="134371"/>
            <a:ext cx="12110565" cy="2512941"/>
          </a:xfrm>
          <a:prstGeom prst="rect">
            <a:avLst/>
          </a:prstGeom>
        </p:spPr>
      </p:pic>
      <p:pic>
        <p:nvPicPr>
          <p:cNvPr id="5" name="Picture 4" descr="A person with her hands up&#10;&#10;Description automatically generated">
            <a:extLst>
              <a:ext uri="{FF2B5EF4-FFF2-40B4-BE49-F238E27FC236}">
                <a16:creationId xmlns:a16="http://schemas.microsoft.com/office/drawing/2014/main" id="{E153D412-E8A5-AD3E-C794-EC0E8BEBA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3273771" y="466783"/>
            <a:ext cx="5641409" cy="3491668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31770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DBA5860D-47ED-B026-C528-2358449FD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74917"/>
            <a:ext cx="10905066" cy="25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4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A2A32614-570C-F8FB-C86C-F2F781712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297599"/>
            <a:ext cx="10905066" cy="2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47BD5BE-B030-7458-FBFF-D91145F4F03A}"/>
              </a:ext>
            </a:extLst>
          </p:cNvPr>
          <p:cNvGrpSpPr/>
          <p:nvPr/>
        </p:nvGrpSpPr>
        <p:grpSpPr>
          <a:xfrm>
            <a:off x="3209904" y="542904"/>
            <a:ext cx="5772192" cy="5772192"/>
            <a:chOff x="3209904" y="542904"/>
            <a:chExt cx="5772192" cy="57721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6E3C94-87C3-D437-B658-EAB815EF0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69" r="3169"/>
            <a:stretch/>
          </p:blipFill>
          <p:spPr>
            <a:xfrm>
              <a:off x="3209904" y="542904"/>
              <a:ext cx="5772192" cy="577219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90796-4FFC-510F-5143-C8C749E79533}"/>
                </a:ext>
              </a:extLst>
            </p:cNvPr>
            <p:cNvSpPr txBox="1"/>
            <p:nvPr/>
          </p:nvSpPr>
          <p:spPr>
            <a:xfrm>
              <a:off x="4774306" y="3157904"/>
              <a:ext cx="3636290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Is star formation suppressed?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698107-113C-5BFB-864D-ABAA3BF4EF59}"/>
                </a:ext>
              </a:extLst>
            </p:cNvPr>
            <p:cNvSpPr txBox="1"/>
            <p:nvPr/>
          </p:nvSpPr>
          <p:spPr>
            <a:xfrm>
              <a:off x="5345806" y="2479685"/>
              <a:ext cx="3636290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Do dwarf galaxies have AGN?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8682A0-78D3-113C-1E2D-860D8673682F}"/>
                </a:ext>
              </a:extLst>
            </p:cNvPr>
            <p:cNvGrpSpPr/>
            <p:nvPr/>
          </p:nvGrpSpPr>
          <p:grpSpPr>
            <a:xfrm>
              <a:off x="3449756" y="4659733"/>
              <a:ext cx="886494" cy="886494"/>
              <a:chOff x="4292725" y="4866359"/>
              <a:chExt cx="886494" cy="886494"/>
            </a:xfrm>
          </p:grpSpPr>
          <p:pic>
            <p:nvPicPr>
              <p:cNvPr id="10" name="Picture 6" descr="Whirlpool Icons - Free SVG &amp; PNG Whirlpool Images - Noun Project">
                <a:extLst>
                  <a:ext uri="{FF2B5EF4-FFF2-40B4-BE49-F238E27FC236}">
                    <a16:creationId xmlns:a16="http://schemas.microsoft.com/office/drawing/2014/main" id="{97D8B389-8A07-80A7-41A7-3D9084B1FC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2725" y="4866359"/>
                <a:ext cx="886494" cy="886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" descr="Whirlpool Icons - Free SVG &amp; PNG Whirlpool Images - Noun Project">
                <a:extLst>
                  <a:ext uri="{FF2B5EF4-FFF2-40B4-BE49-F238E27FC236}">
                    <a16:creationId xmlns:a16="http://schemas.microsoft.com/office/drawing/2014/main" id="{4BDE8650-8527-DFB6-B832-33658A66D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7253" y="4900887"/>
                <a:ext cx="817438" cy="817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CCB4A9-B22E-43A9-2860-8C46459AD0D2}"/>
                </a:ext>
              </a:extLst>
            </p:cNvPr>
            <p:cNvSpPr txBox="1"/>
            <p:nvPr/>
          </p:nvSpPr>
          <p:spPr>
            <a:xfrm>
              <a:off x="3745708" y="3808791"/>
              <a:ext cx="3636290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…  Is there a connection?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8C303B-4F51-832B-BCA2-82B8E1363381}"/>
              </a:ext>
            </a:extLst>
          </p:cNvPr>
          <p:cNvSpPr txBox="1"/>
          <p:nvPr/>
        </p:nvSpPr>
        <p:spPr>
          <a:xfrm>
            <a:off x="3302773" y="646687"/>
            <a:ext cx="3636290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NGC 4395 (NASA/ESA Hubble)</a:t>
            </a:r>
          </a:p>
        </p:txBody>
      </p:sp>
    </p:spTree>
    <p:extLst>
      <p:ext uri="{BB962C8B-B14F-4D97-AF65-F5344CB8AC3E}">
        <p14:creationId xmlns:p14="http://schemas.microsoft.com/office/powerpoint/2010/main" val="115274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8823AD-02C8-9954-BAE9-64FB7F7E7B7A}"/>
              </a:ext>
            </a:extLst>
          </p:cNvPr>
          <p:cNvGrpSpPr/>
          <p:nvPr/>
        </p:nvGrpSpPr>
        <p:grpSpPr>
          <a:xfrm>
            <a:off x="3078956" y="562770"/>
            <a:ext cx="5736432" cy="5736432"/>
            <a:chOff x="3078956" y="562770"/>
            <a:chExt cx="5736432" cy="573643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7DBC7E-CC8D-E2F0-CE01-FEA4C48F20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00" r="124"/>
            <a:stretch/>
          </p:blipFill>
          <p:spPr bwMode="auto">
            <a:xfrm>
              <a:off x="3078956" y="562770"/>
              <a:ext cx="5736432" cy="573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B4BC7F-2DA3-EF6E-04E7-C77B3445FD8C}"/>
                </a:ext>
              </a:extLst>
            </p:cNvPr>
            <p:cNvSpPr txBox="1"/>
            <p:nvPr/>
          </p:nvSpPr>
          <p:spPr>
            <a:xfrm>
              <a:off x="3174181" y="632399"/>
              <a:ext cx="3636290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GS-9209 (JWST)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482344-A1BF-913D-BBB8-FFE82726ABE1}"/>
                </a:ext>
              </a:extLst>
            </p:cNvPr>
            <p:cNvSpPr txBox="1"/>
            <p:nvPr/>
          </p:nvSpPr>
          <p:spPr>
            <a:xfrm>
              <a:off x="3881338" y="4480214"/>
              <a:ext cx="3514921" cy="142962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AGN Feedback</a:t>
              </a:r>
            </a:p>
            <a:p>
              <a:pPr>
                <a:lnSpc>
                  <a:spcPct val="150000"/>
                </a:lnSpc>
              </a:pPr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Mergers</a:t>
              </a:r>
            </a:p>
            <a:p>
              <a:pPr>
                <a:lnSpc>
                  <a:spcPct val="150000"/>
                </a:lnSpc>
              </a:pPr>
              <a:r>
                <a:rPr lang="en-US" sz="20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Large-scale environment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DE507B-E335-7DE6-29F4-D833989A9B55}"/>
                </a:ext>
              </a:extLst>
            </p:cNvPr>
            <p:cNvSpPr txBox="1"/>
            <p:nvPr/>
          </p:nvSpPr>
          <p:spPr>
            <a:xfrm>
              <a:off x="3183035" y="1571526"/>
              <a:ext cx="2939753" cy="193899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Why did some galaxies </a:t>
              </a:r>
            </a:p>
            <a:p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stop forming stars </a:t>
              </a:r>
            </a:p>
            <a:p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so early in </a:t>
              </a:r>
            </a:p>
            <a:p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cosmic time?</a:t>
              </a:r>
            </a:p>
          </p:txBody>
        </p:sp>
        <p:pic>
          <p:nvPicPr>
            <p:cNvPr id="6" name="Graphic 5" descr="Checkbox Checked with solid fill">
              <a:extLst>
                <a:ext uri="{FF2B5EF4-FFF2-40B4-BE49-F238E27FC236}">
                  <a16:creationId xmlns:a16="http://schemas.microsoft.com/office/drawing/2014/main" id="{AA262751-2BF9-D468-994E-B955B0DA8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24227" y="4480214"/>
              <a:ext cx="588067" cy="58806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9C5C0-2C1C-DCFC-33FF-265F3B5E09E3}"/>
                </a:ext>
              </a:extLst>
            </p:cNvPr>
            <p:cNvSpPr/>
            <p:nvPr/>
          </p:nvSpPr>
          <p:spPr>
            <a:xfrm>
              <a:off x="3463479" y="5068281"/>
              <a:ext cx="309562" cy="3095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204DD0F6-EBB8-89E2-FD60-95EF5312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87291" y="5092093"/>
              <a:ext cx="261938" cy="26193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8B0859-EFF2-E912-8ACC-5FE8BE20AED8}"/>
                </a:ext>
              </a:extLst>
            </p:cNvPr>
            <p:cNvSpPr/>
            <p:nvPr/>
          </p:nvSpPr>
          <p:spPr>
            <a:xfrm>
              <a:off x="3463479" y="5539466"/>
              <a:ext cx="309562" cy="30956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7C4979-011E-D665-CE4F-08A3F98F54B1}"/>
                </a:ext>
              </a:extLst>
            </p:cNvPr>
            <p:cNvSpPr txBox="1"/>
            <p:nvPr/>
          </p:nvSpPr>
          <p:spPr>
            <a:xfrm>
              <a:off x="3473002" y="5494192"/>
              <a:ext cx="346523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C000"/>
                  </a:solidFill>
                  <a:latin typeface="Arial Rounded MT Bold" panose="020F07040305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980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E5A16E1-B9BC-68E4-3FB1-89B7C595FFFE}"/>
              </a:ext>
            </a:extLst>
          </p:cNvPr>
          <p:cNvGrpSpPr/>
          <p:nvPr/>
        </p:nvGrpSpPr>
        <p:grpSpPr>
          <a:xfrm>
            <a:off x="2917030" y="608409"/>
            <a:ext cx="5641182" cy="5641182"/>
            <a:chOff x="2917030" y="608409"/>
            <a:chExt cx="5641182" cy="56411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13819B-687A-E711-8A07-C18E84305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" r="5098"/>
            <a:stretch/>
          </p:blipFill>
          <p:spPr>
            <a:xfrm>
              <a:off x="2917030" y="608409"/>
              <a:ext cx="5641182" cy="564118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814786-C28D-A525-6550-CE3880F6C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8" r="2768"/>
            <a:stretch/>
          </p:blipFill>
          <p:spPr>
            <a:xfrm>
              <a:off x="3202780" y="3838573"/>
              <a:ext cx="2133601" cy="213360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3B1B3D-8C21-291F-2760-2962E16B6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2780" y="3440910"/>
              <a:ext cx="2816892" cy="39766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58DD8B-E575-DAF5-BAAF-45520AD80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6381" y="3510067"/>
              <a:ext cx="770889" cy="31658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B78AE2-2D78-1766-31D1-2AF9C695E4D7}"/>
                </a:ext>
              </a:extLst>
            </p:cNvPr>
            <p:cNvSpPr/>
            <p:nvPr/>
          </p:nvSpPr>
          <p:spPr>
            <a:xfrm>
              <a:off x="6021209" y="3432074"/>
              <a:ext cx="87598" cy="81067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669E27-4BB7-0946-EEA5-690ABB56AEFB}"/>
                </a:ext>
              </a:extLst>
            </p:cNvPr>
            <p:cNvSpPr txBox="1"/>
            <p:nvPr/>
          </p:nvSpPr>
          <p:spPr>
            <a:xfrm>
              <a:off x="2974161" y="685771"/>
              <a:ext cx="3636290" cy="4001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Millenium Simulation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4FED46-2197-8213-6D5D-624CC8F5B197}"/>
                </a:ext>
              </a:extLst>
            </p:cNvPr>
            <p:cNvSpPr txBox="1"/>
            <p:nvPr/>
          </p:nvSpPr>
          <p:spPr>
            <a:xfrm>
              <a:off x="3725959" y="2224575"/>
              <a:ext cx="4132165" cy="83099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Are there small-scale problems </a:t>
              </a:r>
            </a:p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in the </a:t>
              </a:r>
              <a:r>
                <a:rPr lang="el-GR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Λ</a:t>
              </a:r>
              <a:r>
                <a:rPr lang="en-US" sz="2400" i="1" dirty="0">
                  <a:solidFill>
                    <a:schemeClr val="bg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CDM model?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36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18373</TotalTime>
  <Words>60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Arial Rounded MT Bold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Shalini Kurinchi-Vendhan</dc:creator>
  <cp:lastModifiedBy>Shalini Kurinchi-Vendhan</cp:lastModifiedBy>
  <cp:revision>6</cp:revision>
  <dcterms:created xsi:type="dcterms:W3CDTF">2024-08-24T02:34:18Z</dcterms:created>
  <dcterms:modified xsi:type="dcterms:W3CDTF">2024-11-04T20:51:01Z</dcterms:modified>
</cp:coreProperties>
</file>